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623" r:id="rId2"/>
    <p:sldId id="646" r:id="rId3"/>
    <p:sldId id="649" r:id="rId4"/>
    <p:sldId id="656" r:id="rId5"/>
    <p:sldId id="624" r:id="rId6"/>
    <p:sldId id="658" r:id="rId7"/>
    <p:sldId id="668" r:id="rId8"/>
    <p:sldId id="669" r:id="rId9"/>
    <p:sldId id="670" r:id="rId10"/>
    <p:sldId id="660" r:id="rId11"/>
    <p:sldId id="662" r:id="rId12"/>
    <p:sldId id="652" r:id="rId13"/>
    <p:sldId id="661" r:id="rId14"/>
    <p:sldId id="665" r:id="rId15"/>
    <p:sldId id="657" r:id="rId16"/>
    <p:sldId id="654" r:id="rId17"/>
    <p:sldId id="659" r:id="rId18"/>
    <p:sldId id="650" r:id="rId19"/>
    <p:sldId id="667" r:id="rId20"/>
    <p:sldId id="653" r:id="rId21"/>
    <p:sldId id="666" r:id="rId22"/>
    <p:sldId id="663" r:id="rId23"/>
    <p:sldId id="664" r:id="rId24"/>
    <p:sldId id="671" r:id="rId25"/>
    <p:sldId id="645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幼圆" panose="02010509060101010101" pitchFamily="49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C27"/>
    <a:srgbClr val="F5E3C9"/>
    <a:srgbClr val="F4DEBE"/>
    <a:srgbClr val="D9A96A"/>
    <a:srgbClr val="2A2B3E"/>
    <a:srgbClr val="191A25"/>
    <a:srgbClr val="222332"/>
    <a:srgbClr val="DAB86E"/>
    <a:srgbClr val="EDD5A5"/>
    <a:srgbClr val="956E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4" autoAdjust="0"/>
    <p:restoredTop sz="94534" autoAdjust="0"/>
  </p:normalViewPr>
  <p:slideViewPr>
    <p:cSldViewPr>
      <p:cViewPr varScale="1">
        <p:scale>
          <a:sx n="161" d="100"/>
          <a:sy n="161" d="100"/>
        </p:scale>
        <p:origin x="144" y="3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5C004-A9D4-4858-99EC-F4CCE56E2FEF}" type="datetimeFigureOut">
              <a:rPr lang="zh-CN" altLang="en-US" smtClean="0"/>
              <a:t>2020/10/15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4E2E4E-2FFD-4B0E-BE9C-FA7BDC0915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4930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3070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3942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416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949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377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766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2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3158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962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2341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782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3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9658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3945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1422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673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98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217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359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164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其中，为了打通服务通路，云服务平台不仅要对接智能硬件，还要对接相关服务机构例如物管公司的平台。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32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340069" y="1773949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lIns="91411" tIns="45705" rIns="91411" bIns="45705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5" name="Picture Placeholder 7"/>
          <p:cNvSpPr>
            <a:spLocks noGrp="1"/>
          </p:cNvSpPr>
          <p:nvPr>
            <p:ph type="pic" sz="quarter" idx="11"/>
          </p:nvPr>
        </p:nvSpPr>
        <p:spPr>
          <a:xfrm>
            <a:off x="3026980" y="1773949"/>
            <a:ext cx="1371600" cy="137160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lIns="91411" tIns="45705" rIns="91411" bIns="45705"/>
          <a:lstStyle>
            <a:lvl1pPr marL="0" indent="0">
              <a:buNone/>
              <a:defRPr sz="8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tUpDiag">
          <a:fgClr>
            <a:srgbClr val="222332"/>
          </a:fgClr>
          <a:bgClr>
            <a:srgbClr val="1B1C27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slow" p14:dur="2000" advTm="3000"/>
    </mc:Choice>
    <mc:Fallback xmlns="">
      <p:transition spd="slow" advTm="3000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-2913" y="1779662"/>
            <a:ext cx="9144000" cy="919632"/>
          </a:xfrm>
          <a:prstGeom prst="rect">
            <a:avLst/>
          </a:prstGeom>
          <a:noFill/>
        </p:spPr>
        <p:txBody>
          <a:bodyPr wrap="square" lIns="87777" tIns="43889" rIns="87777" bIns="43889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Netty</a:t>
            </a:r>
            <a:endParaRPr lang="en-US" altLang="zh-CN" sz="5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16216" y="3723878"/>
            <a:ext cx="2454275" cy="396412"/>
          </a:xfrm>
          <a:prstGeom prst="rect">
            <a:avLst/>
          </a:prstGeom>
          <a:noFill/>
        </p:spPr>
        <p:txBody>
          <a:bodyPr wrap="square" lIns="87777" tIns="43889" rIns="87777" bIns="43889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Michael Shen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5DA5FD-0968-4078-A5B0-445A35CED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</p:cSld>
  <p:clrMapOvr>
    <a:masterClrMapping/>
  </p:clrMapOvr>
  <p:transition spd="slow" advTm="3000">
    <p:split orient="vert" dir="in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组件之</a:t>
              </a:r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Bootstrap</a:t>
              </a:r>
              <a:endPara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D5C8499D-2E82-487D-B15A-90C86C124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986" y="927307"/>
            <a:ext cx="6240028" cy="195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62BC696-FF2A-45F3-A438-4912DC797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C8141D-F076-4D30-AD1B-1A0E605CC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986" y="2987565"/>
            <a:ext cx="6240028" cy="203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45029"/>
      </p:ext>
    </p:extLst>
  </p:cSld>
  <p:clrMapOvr>
    <a:masterClrMapping/>
  </p:clrMapOvr>
  <p:transition spd="slow" advTm="3000">
    <p:split orient="vert"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组件之</a:t>
              </a:r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Channel</a:t>
              </a:r>
              <a:endPara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73ADD01-346C-4B1B-9FC4-1468014D2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939" y="872268"/>
            <a:ext cx="6170122" cy="21448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4BD6957-00B8-421A-B983-E189310C3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C21223-AD35-4B24-929A-8AAC09101E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6940" y="3067805"/>
            <a:ext cx="6170121" cy="20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2002"/>
      </p:ext>
    </p:extLst>
  </p:cSld>
  <p:clrMapOvr>
    <a:masterClrMapping/>
  </p:clrMapOvr>
  <p:transition spd="slow" advTm="3000">
    <p:split orient="vert"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组件之</a:t>
              </a:r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ByteBuf</a:t>
              </a:r>
              <a:endPara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AEED0E13-D0BE-49F0-8C2F-BAEC7BE30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437" y="2787774"/>
            <a:ext cx="5191125" cy="217170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9619B52-422D-4832-95B6-C7F08EAC1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2120" y="1074766"/>
            <a:ext cx="3456384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</a:rPr>
              <a:t>使用模式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zh-CN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1400" dirty="0">
                <a:solidFill>
                  <a:schemeClr val="bg1"/>
                </a:solidFill>
              </a:rPr>
              <a:t>Heap Buffer </a:t>
            </a:r>
            <a:r>
              <a:rPr lang="zh-CN" altLang="en-US" sz="1400" dirty="0">
                <a:solidFill>
                  <a:schemeClr val="bg1"/>
                </a:solidFill>
              </a:rPr>
              <a:t>堆缓冲区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1400" dirty="0">
                <a:solidFill>
                  <a:schemeClr val="bg1"/>
                </a:solidFill>
              </a:rPr>
              <a:t>Direct Buffer </a:t>
            </a:r>
            <a:r>
              <a:rPr lang="zh-CN" altLang="en-US" sz="1400" dirty="0">
                <a:solidFill>
                  <a:schemeClr val="bg1"/>
                </a:solidFill>
              </a:rPr>
              <a:t>直接缓冲区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14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1400" dirty="0">
                <a:solidFill>
                  <a:schemeClr val="bg1"/>
                </a:solidFill>
              </a:rPr>
              <a:t>Composite Buffer </a:t>
            </a:r>
            <a:r>
              <a:rPr lang="zh-CN" altLang="en-US" sz="1400" dirty="0">
                <a:solidFill>
                  <a:schemeClr val="bg1"/>
                </a:solidFill>
              </a:rPr>
              <a:t>复合缓冲区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F9A0BD2-E889-4BB9-B67A-1CEF8765F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043987"/>
            <a:ext cx="3168352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bg1"/>
                </a:solidFill>
              </a:rPr>
              <a:t>优点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100" dirty="0">
                <a:solidFill>
                  <a:schemeClr val="bg1"/>
                </a:solidFill>
              </a:rPr>
              <a:t>允许用户自定义缓冲区类型扩展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100" dirty="0">
                <a:solidFill>
                  <a:schemeClr val="bg1"/>
                </a:solidFill>
              </a:rPr>
              <a:t>通过内置的复合缓冲区类型实现透明的零拷贝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100" dirty="0">
                <a:solidFill>
                  <a:schemeClr val="bg1"/>
                </a:solidFill>
              </a:rPr>
              <a:t>容量可按需增长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100" dirty="0">
                <a:solidFill>
                  <a:schemeClr val="bg1"/>
                </a:solidFill>
              </a:rPr>
              <a:t>读写这两种模式之间不需要进行切换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100" dirty="0">
                <a:solidFill>
                  <a:schemeClr val="bg1"/>
                </a:solidFill>
              </a:rPr>
              <a:t>读和写使用不同的索引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100" dirty="0">
                <a:solidFill>
                  <a:schemeClr val="bg1"/>
                </a:solidFill>
              </a:rPr>
              <a:t>支持方法的链式调用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100" dirty="0">
                <a:solidFill>
                  <a:schemeClr val="bg1"/>
                </a:solidFill>
              </a:rPr>
              <a:t>支持引用计数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1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100" dirty="0">
                <a:solidFill>
                  <a:schemeClr val="bg1"/>
                </a:solidFill>
              </a:rPr>
              <a:t>支持池化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4067A7A-6F35-4E95-B99A-7C93132D7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44746"/>
      </p:ext>
    </p:extLst>
  </p:cSld>
  <p:clrMapOvr>
    <a:masterClrMapping/>
  </p:clrMapOvr>
  <p:transition spd="slow" advTm="3000">
    <p:split orient="vert" dir="in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组件之</a:t>
              </a:r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ChannelFuture</a:t>
              </a:r>
              <a:endPara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4187805-C4EC-47A7-BE9A-C9ADB043B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799" y="1059583"/>
            <a:ext cx="6210402" cy="3816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2FF175-312C-40F7-BA11-31DC0254C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85018"/>
      </p:ext>
    </p:extLst>
  </p:cSld>
  <p:clrMapOvr>
    <a:masterClrMapping/>
  </p:clrMapOvr>
  <p:transition spd="slow" advTm="3000">
    <p:split orient="vert" dir="in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组件之</a:t>
              </a:r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EventLoopGroup</a:t>
              </a:r>
              <a:endPara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31F9A06-BA94-42FA-BAD2-72A14CC01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908926"/>
            <a:ext cx="5040560" cy="411108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2E98330-7349-4672-86CD-33F71A98E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83467"/>
      </p:ext>
    </p:extLst>
  </p:cSld>
  <p:clrMapOvr>
    <a:masterClrMapping/>
  </p:clrMapOvr>
  <p:transition spd="slow" advTm="3000">
    <p:split orient="vert" dir="in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Reactor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3ADF5D54-F2E6-4B6F-83CB-891B40193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D71ED17-13D2-45C5-A791-A07CCA8D1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21" y="1059582"/>
            <a:ext cx="6057957" cy="385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6635"/>
      </p:ext>
    </p:extLst>
  </p:cSld>
  <p:clrMapOvr>
    <a:masterClrMapping/>
  </p:clrMapOvr>
  <p:transition spd="slow" advTm="3000">
    <p:split orient="vert" dir="in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异步事件驱动模型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5EFCB48-F3A1-47EA-915F-0A227DE5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7612" y="902246"/>
            <a:ext cx="5228775" cy="41177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D44342C-549F-4DF1-BF8E-8C1577EBD4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098871"/>
      </p:ext>
    </p:extLst>
  </p:cSld>
  <p:clrMapOvr>
    <a:masterClrMapping/>
  </p:clrMapOvr>
  <p:transition spd="slow" advTm="3000">
    <p:split orient="vert" dir="in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的线程模型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9938EF3-F063-4692-8D2A-84024C395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636" y="891648"/>
            <a:ext cx="6552728" cy="415530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2AD163D-1B15-41F6-8BB1-64B415D9A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622538"/>
      </p:ext>
    </p:extLst>
  </p:cSld>
  <p:clrMapOvr>
    <a:masterClrMapping/>
  </p:clrMapOvr>
  <p:transition spd="slow" advTm="3000">
    <p:split orient="vert" dir="in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的零拷贝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3AC0FA98-942A-4B4D-B79B-A77CE4134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1995686"/>
            <a:ext cx="8928992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使用堆外内存</a:t>
            </a:r>
            <a:r>
              <a:rPr lang="en-US" altLang="zh-CN" sz="2000" dirty="0">
                <a:solidFill>
                  <a:schemeClr val="bg1"/>
                </a:solidFill>
              </a:rPr>
              <a:t>Direct Buffers</a:t>
            </a:r>
            <a:r>
              <a:rPr lang="zh-CN" altLang="en-US" sz="2000" dirty="0">
                <a:solidFill>
                  <a:schemeClr val="bg1"/>
                </a:solidFill>
              </a:rPr>
              <a:t>进行</a:t>
            </a:r>
            <a:r>
              <a:rPr lang="en-US" altLang="zh-CN" sz="2000" dirty="0">
                <a:solidFill>
                  <a:schemeClr val="bg1"/>
                </a:solidFill>
              </a:rPr>
              <a:t>Socket</a:t>
            </a:r>
            <a:r>
              <a:rPr lang="zh-CN" altLang="en-US" sz="2000" dirty="0">
                <a:solidFill>
                  <a:schemeClr val="bg1"/>
                </a:solidFill>
              </a:rPr>
              <a:t>读写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 err="1">
                <a:solidFill>
                  <a:schemeClr val="bg1"/>
                </a:solidFill>
              </a:rPr>
              <a:t>CompositeByteBuf</a:t>
            </a:r>
            <a:r>
              <a:rPr lang="zh-CN" altLang="en-US" sz="2000" dirty="0">
                <a:solidFill>
                  <a:schemeClr val="bg1"/>
                </a:solidFill>
              </a:rPr>
              <a:t>聚合多个</a:t>
            </a:r>
            <a:r>
              <a:rPr lang="en-US" altLang="zh-CN" sz="2000" dirty="0" err="1">
                <a:solidFill>
                  <a:schemeClr val="bg1"/>
                </a:solidFill>
              </a:rPr>
              <a:t>ByteBuffer</a:t>
            </a:r>
            <a:r>
              <a:rPr lang="zh-CN" altLang="en-US" sz="2000" dirty="0">
                <a:solidFill>
                  <a:schemeClr val="bg1"/>
                </a:solidFill>
              </a:rPr>
              <a:t>对象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 err="1">
                <a:solidFill>
                  <a:schemeClr val="bg1"/>
                </a:solidFill>
              </a:rPr>
              <a:t>DefaultFileRegion</a:t>
            </a:r>
            <a:r>
              <a:rPr lang="zh-CN" altLang="en-US" sz="2000" dirty="0">
                <a:solidFill>
                  <a:schemeClr val="bg1"/>
                </a:solidFill>
              </a:rPr>
              <a:t>的</a:t>
            </a:r>
            <a:r>
              <a:rPr lang="en-US" altLang="zh-CN" sz="2000" dirty="0" err="1">
                <a:solidFill>
                  <a:schemeClr val="bg1"/>
                </a:solidFill>
              </a:rPr>
              <a:t>transferTo</a:t>
            </a:r>
            <a:r>
              <a:rPr lang="zh-CN" altLang="en-US" sz="2000" dirty="0">
                <a:solidFill>
                  <a:schemeClr val="bg1"/>
                </a:solidFill>
              </a:rPr>
              <a:t>直接将文件缓冲区的数据发送到目标</a:t>
            </a:r>
            <a:r>
              <a:rPr lang="en-US" altLang="zh-CN" sz="2000" dirty="0">
                <a:solidFill>
                  <a:schemeClr val="bg1"/>
                </a:solidFill>
              </a:rPr>
              <a:t>Channel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90AD4-4577-4FCC-9DAA-0885BD8F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98483"/>
      </p:ext>
    </p:extLst>
  </p:cSld>
  <p:clrMapOvr>
    <a:masterClrMapping/>
  </p:clrMapOvr>
  <p:transition spd="slow" advTm="3000">
    <p:split orient="vert" dir="in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支持的协议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29619B52-422D-4832-95B6-C7F08EAC1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33" y="1275606"/>
            <a:ext cx="8275333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NioSocketChannel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代表异步的客户端 </a:t>
            </a:r>
            <a:r>
              <a:rPr lang="en-US" altLang="zh-CN" sz="2000" dirty="0">
                <a:solidFill>
                  <a:schemeClr val="bg1"/>
                </a:solidFill>
              </a:rPr>
              <a:t>TCP Socket </a:t>
            </a:r>
            <a:r>
              <a:rPr lang="zh-CN" altLang="en-US" sz="2000" dirty="0">
                <a:solidFill>
                  <a:schemeClr val="bg1"/>
                </a:solidFill>
              </a:rPr>
              <a:t>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NioServerSocketChannel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异步的服务器端 </a:t>
            </a:r>
            <a:r>
              <a:rPr lang="en-US" altLang="zh-CN" sz="2000" dirty="0">
                <a:solidFill>
                  <a:schemeClr val="bg1"/>
                </a:solidFill>
              </a:rPr>
              <a:t>TCP Socket </a:t>
            </a:r>
            <a:r>
              <a:rPr lang="zh-CN" altLang="en-US" sz="2000" dirty="0">
                <a:solidFill>
                  <a:schemeClr val="bg1"/>
                </a:solidFill>
              </a:rPr>
              <a:t>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NioDatagramChannel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异步的 </a:t>
            </a:r>
            <a:r>
              <a:rPr lang="en-US" altLang="zh-CN" sz="2000" dirty="0">
                <a:solidFill>
                  <a:schemeClr val="bg1"/>
                </a:solidFill>
              </a:rPr>
              <a:t>UDP </a:t>
            </a:r>
            <a:r>
              <a:rPr lang="zh-CN" altLang="en-US" sz="2000" dirty="0">
                <a:solidFill>
                  <a:schemeClr val="bg1"/>
                </a:solidFill>
              </a:rPr>
              <a:t>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NioSctpChannel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异步的客户端 </a:t>
            </a:r>
            <a:r>
              <a:rPr lang="en-US" altLang="zh-CN" sz="2000" dirty="0" err="1">
                <a:solidFill>
                  <a:schemeClr val="bg1"/>
                </a:solidFill>
              </a:rPr>
              <a:t>Sctp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NioSctpServerChannel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异步的 </a:t>
            </a:r>
            <a:r>
              <a:rPr lang="en-US" altLang="zh-CN" sz="2000" dirty="0" err="1">
                <a:solidFill>
                  <a:schemeClr val="bg1"/>
                </a:solidFill>
              </a:rPr>
              <a:t>Sctp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服务器端连接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OioSocketChannel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同步的客户端 </a:t>
            </a:r>
            <a:r>
              <a:rPr lang="en-US" altLang="zh-CN" sz="2000" dirty="0">
                <a:solidFill>
                  <a:schemeClr val="bg1"/>
                </a:solidFill>
              </a:rPr>
              <a:t>TCP Socket </a:t>
            </a:r>
            <a:r>
              <a:rPr lang="zh-CN" altLang="en-US" sz="2000" dirty="0">
                <a:solidFill>
                  <a:schemeClr val="bg1"/>
                </a:solidFill>
              </a:rPr>
              <a:t>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OioServerSocketChannel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同步的服务器端 </a:t>
            </a:r>
            <a:r>
              <a:rPr lang="en-US" altLang="zh-CN" sz="2000" dirty="0">
                <a:solidFill>
                  <a:schemeClr val="bg1"/>
                </a:solidFill>
              </a:rPr>
              <a:t>TCP Socket </a:t>
            </a:r>
            <a:r>
              <a:rPr lang="zh-CN" altLang="en-US" sz="2000" dirty="0">
                <a:solidFill>
                  <a:schemeClr val="bg1"/>
                </a:solidFill>
              </a:rPr>
              <a:t>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OioDatagramChannel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同步的 </a:t>
            </a:r>
            <a:r>
              <a:rPr lang="en-US" altLang="zh-CN" sz="2000" dirty="0">
                <a:solidFill>
                  <a:schemeClr val="bg1"/>
                </a:solidFill>
              </a:rPr>
              <a:t>UDP </a:t>
            </a:r>
            <a:r>
              <a:rPr lang="zh-CN" altLang="en-US" sz="2000" dirty="0">
                <a:solidFill>
                  <a:schemeClr val="bg1"/>
                </a:solidFill>
              </a:rPr>
              <a:t>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  <a:endParaRPr lang="zh-CN" altLang="en-US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OioSctpChannel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同步的 </a:t>
            </a:r>
            <a:r>
              <a:rPr lang="en-US" altLang="zh-CN" sz="2000" dirty="0" err="1">
                <a:solidFill>
                  <a:schemeClr val="bg1"/>
                </a:solidFill>
              </a:rPr>
              <a:t>Sctp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zh-CN" altLang="en-US" sz="2000" dirty="0">
                <a:solidFill>
                  <a:schemeClr val="bg1"/>
                </a:solidFill>
              </a:rPr>
              <a:t>服务器端连接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 </a:t>
            </a:r>
            <a:r>
              <a:rPr lang="en-US" altLang="zh-CN" sz="2000" dirty="0" err="1">
                <a:solidFill>
                  <a:schemeClr val="bg1"/>
                </a:solidFill>
              </a:rPr>
              <a:t>OioSctpServerChannel</a:t>
            </a:r>
            <a:r>
              <a:rPr lang="en-US" altLang="zh-CN" sz="2000" dirty="0">
                <a:solidFill>
                  <a:schemeClr val="bg1"/>
                </a:solidFill>
              </a:rPr>
              <a:t>, </a:t>
            </a:r>
            <a:r>
              <a:rPr lang="zh-CN" altLang="en-US" sz="2000" dirty="0">
                <a:solidFill>
                  <a:schemeClr val="bg1"/>
                </a:solidFill>
              </a:rPr>
              <a:t>同步的客户端 </a:t>
            </a:r>
            <a:r>
              <a:rPr lang="en-US" altLang="zh-CN" sz="2000" dirty="0">
                <a:solidFill>
                  <a:schemeClr val="bg1"/>
                </a:solidFill>
              </a:rPr>
              <a:t>TCP Socket </a:t>
            </a:r>
            <a:r>
              <a:rPr lang="zh-CN" altLang="en-US" sz="2000" dirty="0">
                <a:solidFill>
                  <a:schemeClr val="bg1"/>
                </a:solidFill>
              </a:rPr>
              <a:t>连接</a:t>
            </a:r>
            <a:r>
              <a:rPr lang="en-US" altLang="zh-CN" sz="20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A6A8A36-797D-4F67-8EF1-9AAC1F53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978729"/>
      </p:ext>
    </p:extLst>
  </p:cSld>
  <p:clrMapOvr>
    <a:masterClrMapping/>
  </p:clrMapOvr>
  <p:transition spd="slow" advTm="3000">
    <p:split orient="vert"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OSI(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开放系统互连参考模型</a:t>
              </a:r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00076CEF-11FA-400C-9819-AEDA2A14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987574"/>
            <a:ext cx="6219825" cy="396043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6EAA58-9BE4-433D-ABC9-96A5A72AF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384925"/>
      </p:ext>
    </p:extLst>
  </p:cSld>
  <p:clrMapOvr>
    <a:masterClrMapping/>
  </p:clrMapOvr>
  <p:transition spd="slow" advTm="3000">
    <p:split orient="vert" dir="in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自定义协议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29619B52-422D-4832-95B6-C7F08EAC1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091" y="1275606"/>
            <a:ext cx="41764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 err="1">
                <a:solidFill>
                  <a:schemeClr val="bg1"/>
                </a:solidFill>
              </a:rPr>
              <a:t>ByteToMessageDecoder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 err="1">
                <a:solidFill>
                  <a:schemeClr val="bg1"/>
                </a:solidFill>
              </a:rPr>
              <a:t>MessageToMessageDecoder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EC2E4B9E-A762-4064-80A1-C2B695C03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497597"/>
            <a:ext cx="3882659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BC26BBBE-D660-488F-9599-D04255AD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815" y="2497597"/>
            <a:ext cx="3882659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33D10C7-C5A4-4F7B-9E9D-CE55BAF155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1275606"/>
            <a:ext cx="41764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 err="1">
                <a:solidFill>
                  <a:schemeClr val="bg1"/>
                </a:solidFill>
              </a:rPr>
              <a:t>MessageToByteEncoder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 err="1">
                <a:solidFill>
                  <a:schemeClr val="bg1"/>
                </a:solidFill>
              </a:rPr>
              <a:t>MessageToMessageEncoder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A6A8A36-797D-4F67-8EF1-9AAC1F53D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77791"/>
      </p:ext>
    </p:extLst>
  </p:cSld>
  <p:clrMapOvr>
    <a:masterClrMapping/>
  </p:clrMapOvr>
  <p:transition spd="slow" advTm="3000">
    <p:split orient="vert" dir="in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的异常处理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29619B52-422D-4832-95B6-C7F08EAC1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008659"/>
            <a:ext cx="82089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</a:rPr>
              <a:t>客户端的应用进程挂掉时，其所在操作系统会清理进程绑定的资源，关闭连接时产生</a:t>
            </a:r>
            <a:r>
              <a:rPr lang="en-US" altLang="zh-CN" sz="1200" dirty="0">
                <a:solidFill>
                  <a:schemeClr val="bg1"/>
                </a:solidFill>
              </a:rPr>
              <a:t>RST</a:t>
            </a:r>
            <a:r>
              <a:rPr lang="zh-CN" altLang="en-US" sz="1200" dirty="0">
                <a:solidFill>
                  <a:schemeClr val="bg1"/>
                </a:solidFill>
              </a:rPr>
              <a:t>信号，通知对端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</a:rPr>
              <a:t>服务端接受到信号后，</a:t>
            </a:r>
            <a:r>
              <a:rPr lang="en-US" altLang="zh-CN" sz="1200" dirty="0">
                <a:solidFill>
                  <a:schemeClr val="bg1"/>
                </a:solidFill>
              </a:rPr>
              <a:t>IO</a:t>
            </a:r>
            <a:r>
              <a:rPr lang="zh-CN" altLang="en-US" sz="1200" dirty="0">
                <a:solidFill>
                  <a:schemeClr val="bg1"/>
                </a:solidFill>
              </a:rPr>
              <a:t>复用模型如</a:t>
            </a:r>
            <a:r>
              <a:rPr lang="en-US" altLang="zh-CN" sz="1200" dirty="0" err="1">
                <a:solidFill>
                  <a:schemeClr val="bg1"/>
                </a:solidFill>
              </a:rPr>
              <a:t>Epoll</a:t>
            </a:r>
            <a:r>
              <a:rPr lang="zh-CN" altLang="en-US" sz="1200" dirty="0">
                <a:solidFill>
                  <a:schemeClr val="bg1"/>
                </a:solidFill>
              </a:rPr>
              <a:t>产生读事件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</a:rPr>
              <a:t>应用进程通过</a:t>
            </a:r>
            <a:r>
              <a:rPr lang="en-US" altLang="zh-CN" sz="1200" dirty="0">
                <a:solidFill>
                  <a:schemeClr val="bg1"/>
                </a:solidFill>
              </a:rPr>
              <a:t>Selector</a:t>
            </a:r>
            <a:r>
              <a:rPr lang="zh-CN" altLang="en-US" sz="1200" dirty="0">
                <a:solidFill>
                  <a:schemeClr val="bg1"/>
                </a:solidFill>
              </a:rPr>
              <a:t>多路复用器感知到读事件，产生</a:t>
            </a:r>
            <a:r>
              <a:rPr lang="en-US" altLang="zh-CN" sz="1200" dirty="0">
                <a:solidFill>
                  <a:schemeClr val="bg1"/>
                </a:solidFill>
              </a:rPr>
              <a:t>OP_READ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1200" dirty="0">
                <a:solidFill>
                  <a:schemeClr val="bg1"/>
                </a:solidFill>
              </a:rPr>
              <a:t>IO</a:t>
            </a:r>
            <a:r>
              <a:rPr lang="zh-CN" altLang="en-US" sz="1200" dirty="0">
                <a:solidFill>
                  <a:schemeClr val="bg1"/>
                </a:solidFill>
              </a:rPr>
              <a:t>线程从对应的连接中读取数据，抛出</a:t>
            </a:r>
            <a:r>
              <a:rPr lang="en-US" altLang="zh-CN" sz="1200" dirty="0" err="1">
                <a:solidFill>
                  <a:schemeClr val="bg1"/>
                </a:solidFill>
              </a:rPr>
              <a:t>IOException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</a:rPr>
              <a:t>首先，触发</a:t>
            </a:r>
            <a:r>
              <a:rPr lang="en-US" altLang="zh-CN" sz="1200" dirty="0" err="1">
                <a:solidFill>
                  <a:schemeClr val="bg1"/>
                </a:solidFill>
              </a:rPr>
              <a:t>exceptionCaught</a:t>
            </a:r>
            <a:r>
              <a:rPr lang="zh-CN" altLang="en-US" sz="1200" dirty="0">
                <a:solidFill>
                  <a:schemeClr val="bg1"/>
                </a:solidFill>
              </a:rPr>
              <a:t>方法，处理异常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2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</a:rPr>
              <a:t>其次，触发</a:t>
            </a:r>
            <a:r>
              <a:rPr lang="en-US" altLang="zh-CN" sz="1200" dirty="0" err="1">
                <a:solidFill>
                  <a:schemeClr val="bg1"/>
                </a:solidFill>
              </a:rPr>
              <a:t>channelInactive</a:t>
            </a:r>
            <a:r>
              <a:rPr lang="zh-CN" altLang="en-US" sz="1200" dirty="0">
                <a:solidFill>
                  <a:schemeClr val="bg1"/>
                </a:solidFill>
              </a:rPr>
              <a:t>方法，通知连接断开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A6A8A36-797D-4F67-8EF1-9AAC1F53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E294515-3A9A-49BE-84C9-EA74E662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100" y="2247624"/>
            <a:ext cx="7343800" cy="2811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24894"/>
      </p:ext>
    </p:extLst>
  </p:cSld>
  <p:clrMapOvr>
    <a:masterClrMapping/>
  </p:clrMapOvr>
  <p:transition spd="slow" advTm="3000">
    <p:split orient="vert" dir="in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Server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端例子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B89A8A27-A29A-47F4-8FC9-AC730763E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9CFAA87-2A24-476F-ADD0-4B73082C81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1" y="902247"/>
            <a:ext cx="4549654" cy="41897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D1EE1C6-C4C0-420B-9AC5-57942B6C4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47" y="902244"/>
            <a:ext cx="4527857" cy="41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32904"/>
      </p:ext>
    </p:extLst>
  </p:cSld>
  <p:clrMapOvr>
    <a:masterClrMapping/>
  </p:clrMapOvr>
  <p:transition spd="slow" advTm="3000">
    <p:split orient="vert" dir="in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Client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端例子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B85307A-44DB-48BD-B50A-24FF6036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B99EEF-22F2-45EA-A972-A86760EBE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7" y="890247"/>
            <a:ext cx="4536502" cy="42017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A3433C6-DB8B-4F34-B39E-FB47B0901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1" y="886247"/>
            <a:ext cx="4536502" cy="420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2991"/>
      </p:ext>
    </p:extLst>
  </p:cSld>
  <p:clrMapOvr>
    <a:masterClrMapping/>
  </p:clrMapOvr>
  <p:transition spd="slow" advTm="3000">
    <p:split orient="vert" dir="in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推荐书籍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1B85307A-44DB-48BD-B50A-24FF6036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4E2C218-2BB0-42F6-8D9C-1A505F6FF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4257" y="1275606"/>
            <a:ext cx="2675486" cy="33954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1D4987-B012-45ED-B9FC-0CAB9F0B4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1275606"/>
            <a:ext cx="2675486" cy="339548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473267F-44EE-4F26-AD5C-F94049F6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304" y="1275611"/>
            <a:ext cx="2674176" cy="339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36320"/>
      </p:ext>
    </p:extLst>
  </p:cSld>
  <p:clrMapOvr>
    <a:masterClrMapping/>
  </p:clrMapOvr>
  <p:transition spd="slow" advTm="3000">
    <p:split orient="vert" dir="in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3"/>
          <p:cNvSpPr txBox="1"/>
          <p:nvPr/>
        </p:nvSpPr>
        <p:spPr>
          <a:xfrm>
            <a:off x="0" y="2057400"/>
            <a:ext cx="9144000" cy="626110"/>
          </a:xfrm>
          <a:prstGeom prst="rect">
            <a:avLst/>
          </a:prstGeom>
          <a:noFill/>
        </p:spPr>
        <p:txBody>
          <a:bodyPr wrap="square" lIns="87777" tIns="43889" rIns="87777" bIns="43889" rtlCol="0">
            <a:spAutoFit/>
          </a:bodyPr>
          <a:lstStyle/>
          <a:p>
            <a:pPr algn="ctr"/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 谢！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8863C40-4F2A-46C3-BD89-D791DD7D3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</p:cSld>
  <p:clrMapOvr>
    <a:masterClrMapping/>
  </p:clrMapOvr>
  <p:transition spd="slow" advTm="3000">
    <p:split orient="vert" dir="in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NIO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B81F62A-BC59-43BE-B19D-3EA4A23EB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23" y="1275612"/>
            <a:ext cx="3672408" cy="34030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97D3C0A-5AA4-4E15-8792-5B0B2384E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1275606"/>
            <a:ext cx="3619877" cy="34030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BF9A236-4BA2-4771-9C84-7C55AA35C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31001"/>
      </p:ext>
    </p:extLst>
  </p:cSld>
  <p:clrMapOvr>
    <a:masterClrMapping/>
  </p:clrMapOvr>
  <p:transition spd="slow" advTm="3000">
    <p:split orient="vert" dir="in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JDK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NIO</a:t>
              </a:r>
              <a:endPara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2510EE3E-21BE-4D44-B2D0-A386ECD08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142625"/>
            <a:ext cx="8784976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dirty="0">
                <a:solidFill>
                  <a:schemeClr val="bg1"/>
                </a:solidFill>
              </a:rPr>
              <a:t>since 1.4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dirty="0">
                <a:solidFill>
                  <a:schemeClr val="bg1"/>
                </a:solidFill>
              </a:rPr>
              <a:t>NIO </a:t>
            </a:r>
            <a:r>
              <a:rPr lang="zh-CN" altLang="en-US" dirty="0">
                <a:solidFill>
                  <a:schemeClr val="bg1"/>
                </a:solidFill>
              </a:rPr>
              <a:t>的类库和 </a:t>
            </a:r>
            <a:r>
              <a:rPr lang="en-US" altLang="zh-CN" dirty="0">
                <a:solidFill>
                  <a:schemeClr val="bg1"/>
                </a:solidFill>
              </a:rPr>
              <a:t>API </a:t>
            </a:r>
            <a:r>
              <a:rPr lang="zh-CN" altLang="en-US" dirty="0">
                <a:solidFill>
                  <a:schemeClr val="bg1"/>
                </a:solidFill>
              </a:rPr>
              <a:t>繁杂，使用麻烦：</a:t>
            </a:r>
            <a:r>
              <a:rPr lang="en-US" altLang="zh-CN" dirty="0">
                <a:solidFill>
                  <a:schemeClr val="bg1"/>
                </a:solidFill>
              </a:rPr>
              <a:t>Selector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ServerSocketChannel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SocketChannel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 err="1">
                <a:solidFill>
                  <a:schemeClr val="bg1"/>
                </a:solidFill>
              </a:rPr>
              <a:t>ByteBuffer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等</a:t>
            </a:r>
            <a:endParaRPr lang="en-US" altLang="zh-CN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因为 </a:t>
            </a:r>
            <a:r>
              <a:rPr lang="en-US" altLang="zh-CN" dirty="0">
                <a:solidFill>
                  <a:schemeClr val="bg1"/>
                </a:solidFill>
              </a:rPr>
              <a:t>NIO </a:t>
            </a:r>
            <a:r>
              <a:rPr lang="zh-CN" altLang="en-US" dirty="0">
                <a:solidFill>
                  <a:schemeClr val="bg1"/>
                </a:solidFill>
              </a:rPr>
              <a:t>编程涉及到 </a:t>
            </a:r>
            <a:r>
              <a:rPr lang="en-US" altLang="zh-CN" dirty="0">
                <a:solidFill>
                  <a:schemeClr val="bg1"/>
                </a:solidFill>
              </a:rPr>
              <a:t>Reactor </a:t>
            </a:r>
            <a:r>
              <a:rPr lang="zh-CN" altLang="en-US" dirty="0">
                <a:solidFill>
                  <a:schemeClr val="bg1"/>
                </a:solidFill>
              </a:rPr>
              <a:t>模式，你必须对多线程和网路编程非常熟悉，才能编写出高质量的 </a:t>
            </a:r>
            <a:r>
              <a:rPr lang="en-US" altLang="zh-CN" dirty="0">
                <a:solidFill>
                  <a:schemeClr val="bg1"/>
                </a:solidFill>
              </a:rPr>
              <a:t>NIO </a:t>
            </a:r>
            <a:r>
              <a:rPr lang="zh-CN" altLang="en-US" dirty="0">
                <a:solidFill>
                  <a:schemeClr val="bg1"/>
                </a:solidFill>
              </a:rPr>
              <a:t>程序</a:t>
            </a:r>
            <a:endParaRPr lang="en-US" altLang="zh-CN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dirty="0">
                <a:solidFill>
                  <a:schemeClr val="bg1"/>
                </a:solidFill>
              </a:rPr>
              <a:t>客户端的断连重连、网络闪断、半包读写、失败缓存、网络拥塞和异常码流的处理等等难度大</a:t>
            </a:r>
            <a:endParaRPr lang="en-US" altLang="zh-CN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dirty="0">
                <a:solidFill>
                  <a:schemeClr val="bg1"/>
                </a:solidFill>
              </a:rPr>
              <a:t>Bug</a:t>
            </a:r>
            <a:r>
              <a:rPr lang="zh-CN" altLang="en-US" dirty="0">
                <a:solidFill>
                  <a:schemeClr val="bg1"/>
                </a:solidFill>
              </a:rPr>
              <a:t>：例如著名的 </a:t>
            </a:r>
            <a:r>
              <a:rPr lang="en-US" altLang="zh-CN" dirty="0" err="1">
                <a:solidFill>
                  <a:schemeClr val="bg1"/>
                </a:solidFill>
              </a:rPr>
              <a:t>Epoll</a:t>
            </a:r>
            <a:r>
              <a:rPr lang="en-US" altLang="zh-CN" dirty="0">
                <a:solidFill>
                  <a:schemeClr val="bg1"/>
                </a:solidFill>
              </a:rPr>
              <a:t> Bug</a:t>
            </a:r>
            <a:r>
              <a:rPr lang="zh-CN" altLang="en-US" dirty="0">
                <a:solidFill>
                  <a:schemeClr val="bg1"/>
                </a:solidFill>
              </a:rPr>
              <a:t>，它会导致 </a:t>
            </a:r>
            <a:r>
              <a:rPr lang="en-US" altLang="zh-CN" dirty="0">
                <a:solidFill>
                  <a:schemeClr val="bg1"/>
                </a:solidFill>
              </a:rPr>
              <a:t>Selector </a:t>
            </a:r>
            <a:r>
              <a:rPr lang="zh-CN" altLang="en-US" dirty="0">
                <a:solidFill>
                  <a:schemeClr val="bg1"/>
                </a:solidFill>
              </a:rPr>
              <a:t>空轮询，最终导致 </a:t>
            </a:r>
            <a:r>
              <a:rPr lang="en-US" altLang="zh-CN" dirty="0">
                <a:solidFill>
                  <a:schemeClr val="bg1"/>
                </a:solidFill>
              </a:rPr>
              <a:t>CPU 100%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97481F-7146-4FDD-8869-10686CCC9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537202"/>
      </p:ext>
    </p:extLst>
  </p:cSld>
  <p:clrMapOvr>
    <a:masterClrMapping/>
  </p:clrMapOvr>
  <p:transition spd="slow" advTm="3000">
    <p:split orient="vert"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是什么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2510EE3E-21BE-4D44-B2D0-A386ECD08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2173" y="1635646"/>
            <a:ext cx="6696744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基于</a:t>
            </a:r>
            <a:r>
              <a:rPr lang="en-US" altLang="zh-CN" sz="2000" dirty="0">
                <a:solidFill>
                  <a:schemeClr val="bg1"/>
                </a:solidFill>
              </a:rPr>
              <a:t>NIO</a:t>
            </a:r>
            <a:r>
              <a:rPr lang="zh-CN" altLang="en-US" sz="2000" dirty="0">
                <a:solidFill>
                  <a:schemeClr val="bg1"/>
                </a:solidFill>
              </a:rPr>
              <a:t>的异步事件驱动的网络应用程序框架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可用于快速开发可维护的高性能协议服务器和客户端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对</a:t>
            </a:r>
            <a:r>
              <a:rPr lang="en-US" altLang="zh-CN" sz="2000" dirty="0">
                <a:solidFill>
                  <a:schemeClr val="bg1"/>
                </a:solidFill>
              </a:rPr>
              <a:t>JDK</a:t>
            </a:r>
            <a:r>
              <a:rPr lang="zh-CN" altLang="en-US" sz="2000" dirty="0">
                <a:solidFill>
                  <a:schemeClr val="bg1"/>
                </a:solidFill>
              </a:rPr>
              <a:t>的</a:t>
            </a:r>
            <a:r>
              <a:rPr lang="en-US" altLang="zh-CN" sz="2000" dirty="0">
                <a:solidFill>
                  <a:schemeClr val="bg1"/>
                </a:solidFill>
              </a:rPr>
              <a:t>NIO-API</a:t>
            </a:r>
            <a:r>
              <a:rPr lang="zh-CN" altLang="en-US" sz="2000" dirty="0">
                <a:solidFill>
                  <a:schemeClr val="bg1"/>
                </a:solidFill>
              </a:rPr>
              <a:t>进行了封装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可以定制编解码协议，实现特定协议的服务器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2A1BA94-C34F-4AAC-9084-CCE68B8D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0429"/>
            <a:ext cx="1201252" cy="56861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E752C4C-6CA2-47EE-9BCF-86AD9D210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</p:cSld>
  <p:clrMapOvr>
    <a:masterClrMapping/>
  </p:clrMapOvr>
  <p:transition spd="slow" advTm="3000">
    <p:split orient="vert"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架构图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7FA1CF51-E5AB-4399-B6FB-BB366E43D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856" y="987574"/>
            <a:ext cx="7164288" cy="40281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2D3E98-C16B-4011-BD65-C2292B647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70115"/>
      </p:ext>
    </p:extLst>
  </p:cSld>
  <p:clrMapOvr>
    <a:masterClrMapping/>
  </p:clrMapOvr>
  <p:transition spd="slow" advTm="3000">
    <p:split orient="vert" dir="in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的特点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2510EE3E-21BE-4D44-B2D0-A386ECD08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203598"/>
            <a:ext cx="691276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统一易用的</a:t>
            </a:r>
            <a:r>
              <a:rPr lang="en-US" altLang="zh-CN" sz="2000" dirty="0">
                <a:solidFill>
                  <a:schemeClr val="bg1"/>
                </a:solidFill>
              </a:rPr>
              <a:t>API</a:t>
            </a:r>
            <a:r>
              <a:rPr lang="zh-CN" altLang="en-US" sz="2000" dirty="0">
                <a:solidFill>
                  <a:schemeClr val="bg1"/>
                </a:solidFill>
              </a:rPr>
              <a:t>，适用于不同的</a:t>
            </a:r>
            <a:r>
              <a:rPr lang="en-US" altLang="zh-CN" sz="2000" dirty="0">
                <a:solidFill>
                  <a:schemeClr val="bg1"/>
                </a:solidFill>
              </a:rPr>
              <a:t>IO</a:t>
            </a:r>
            <a:r>
              <a:rPr lang="zh-CN" altLang="en-US" sz="2000" dirty="0">
                <a:solidFill>
                  <a:schemeClr val="bg1"/>
                </a:solidFill>
              </a:rPr>
              <a:t>模型和协议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灵活、可扩展的事件驱动模型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高度可定制的线程模型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完整的</a:t>
            </a:r>
            <a:r>
              <a:rPr lang="en-US" altLang="zh-CN" sz="2000" dirty="0">
                <a:solidFill>
                  <a:schemeClr val="bg1"/>
                </a:solidFill>
              </a:rPr>
              <a:t>SSL/TLS</a:t>
            </a:r>
            <a:r>
              <a:rPr lang="zh-CN" altLang="en-US" sz="2000" dirty="0">
                <a:solidFill>
                  <a:schemeClr val="bg1"/>
                </a:solidFill>
              </a:rPr>
              <a:t>支持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并发高、传输快、封装好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zh-CN" altLang="en-US" sz="2000" dirty="0">
                <a:solidFill>
                  <a:schemeClr val="bg1"/>
                </a:solidFill>
              </a:rPr>
              <a:t>完善的</a:t>
            </a:r>
            <a:r>
              <a:rPr lang="en-US" altLang="zh-CN" sz="2000" dirty="0">
                <a:solidFill>
                  <a:schemeClr val="bg1"/>
                </a:solidFill>
              </a:rPr>
              <a:t>Java doc</a:t>
            </a:r>
            <a:r>
              <a:rPr lang="zh-CN" altLang="en-US" sz="2000" dirty="0">
                <a:solidFill>
                  <a:schemeClr val="bg1"/>
                </a:solidFill>
              </a:rPr>
              <a:t>，活跃的社区支持，经过众多生态的检验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752C4C-6CA2-47EE-9BCF-86AD9D21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35421"/>
      </p:ext>
    </p:extLst>
  </p:cSld>
  <p:clrMapOvr>
    <a:masterClrMapping/>
  </p:clrMapOvr>
  <p:transition spd="slow" advTm="3000">
    <p:split orient="vert"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谁在使用</a:t>
              </a:r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endPara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E752C4C-6CA2-47EE-9BCF-86AD9D21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744127B-DFFA-4748-A562-1BDA0A7F8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624" y="1394413"/>
            <a:ext cx="1171575" cy="666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2F465C3-010A-4B92-8102-3D5E0D85E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0962" y="1394413"/>
            <a:ext cx="1362075" cy="666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6F02D77-516C-48B9-8569-98E77E2D18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949" y="2833656"/>
            <a:ext cx="1825155" cy="176902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FA0C2EC-DB20-40F4-BAAC-90339E8E0B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123" y="3003795"/>
            <a:ext cx="2314575" cy="14287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4C991C-A8F4-4957-989B-38ACD8FE00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6474" y="3332409"/>
            <a:ext cx="1933575" cy="7715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A3D6756-EC08-4511-A487-0797DB1DF8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4125" y="1394413"/>
            <a:ext cx="1438275" cy="66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71041"/>
      </p:ext>
    </p:extLst>
  </p:cSld>
  <p:clrMapOvr>
    <a:masterClrMapping/>
  </p:clrMapOvr>
  <p:transition spd="slow" advTm="3000">
    <p:split orient="vert" dir="in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0" y="51470"/>
            <a:ext cx="9144000" cy="738443"/>
            <a:chOff x="0" y="267496"/>
            <a:chExt cx="9144000" cy="738443"/>
          </a:xfrm>
        </p:grpSpPr>
        <p:sp>
          <p:nvSpPr>
            <p:cNvPr id="10" name="文本框 3"/>
            <p:cNvSpPr txBox="1"/>
            <p:nvPr/>
          </p:nvSpPr>
          <p:spPr>
            <a:xfrm>
              <a:off x="0" y="267496"/>
              <a:ext cx="9144000" cy="626110"/>
            </a:xfrm>
            <a:prstGeom prst="rect">
              <a:avLst/>
            </a:prstGeom>
            <a:noFill/>
          </p:spPr>
          <p:txBody>
            <a:bodyPr wrap="square" lIns="87777" tIns="43889" rIns="87777" bIns="43889" rtlCol="0">
              <a:spAutoFit/>
            </a:bodyPr>
            <a:lstStyle/>
            <a:p>
              <a:pPr algn="ctr"/>
              <a:r>
                <a:rPr lang="en-US" altLang="zh-CN" sz="3500" b="1" dirty="0" err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Netty</a:t>
              </a:r>
              <a:r>
                <a:rPr lang="zh-CN" altLang="en-US" sz="35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的核心组件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0" y="1005939"/>
              <a:ext cx="914400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2510EE3E-21BE-4D44-B2D0-A386ECD08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1720" y="1419622"/>
            <a:ext cx="5474760" cy="3170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>
                <a:solidFill>
                  <a:schemeClr val="bg1"/>
                </a:solidFill>
              </a:rPr>
              <a:t>Bootstrap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>
                <a:solidFill>
                  <a:schemeClr val="bg1"/>
                </a:solidFill>
              </a:rPr>
              <a:t>Channel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 err="1">
                <a:solidFill>
                  <a:schemeClr val="bg1"/>
                </a:solidFill>
              </a:rPr>
              <a:t>ChannelHandler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 err="1">
                <a:solidFill>
                  <a:schemeClr val="bg1"/>
                </a:solidFill>
              </a:rPr>
              <a:t>ChannelPipeline</a:t>
            </a:r>
            <a:r>
              <a:rPr lang="zh-CN" altLang="en-US" sz="2000" dirty="0">
                <a:solidFill>
                  <a:schemeClr val="bg1"/>
                </a:solidFill>
              </a:rPr>
              <a:t>、</a:t>
            </a:r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err="1">
                <a:solidFill>
                  <a:schemeClr val="bg1"/>
                </a:solidFill>
              </a:rPr>
              <a:t>ChannelHandlerContext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 err="1">
                <a:solidFill>
                  <a:schemeClr val="bg1"/>
                </a:solidFill>
              </a:rPr>
              <a:t>ByteBuf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 err="1">
                <a:solidFill>
                  <a:schemeClr val="bg1"/>
                </a:solidFill>
              </a:rPr>
              <a:t>ChannelFuture</a:t>
            </a: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dirty="0">
              <a:solidFill>
                <a:schemeClr val="bg1"/>
              </a:solidFill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·</a:t>
            </a:r>
            <a:r>
              <a:rPr lang="en-US" altLang="zh-CN" sz="2000" dirty="0" err="1">
                <a:solidFill>
                  <a:schemeClr val="bg1"/>
                </a:solidFill>
              </a:rPr>
              <a:t>EventLoopGroup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E752C4C-6CA2-47EE-9BCF-86AD9D21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2400" y="123478"/>
            <a:ext cx="825432" cy="22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06469"/>
      </p:ext>
    </p:extLst>
  </p:cSld>
  <p:clrMapOvr>
    <a:masterClrMapping/>
  </p:clrMapOvr>
  <p:transition spd="slow" advTm="3000">
    <p:split orient="vert" dir="in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f91ba0a165ed3a7fddbb8a45d3fb8ee8c46b9"/>
  <p:tag name="ISPRING_PRESENTATION_TITLE" val="33780"/>
</p:tagLst>
</file>

<file path=ppt/theme/theme1.xml><?xml version="1.0" encoding="utf-8"?>
<a:theme xmlns:a="http://schemas.openxmlformats.org/drawingml/2006/main" name="Office 主题​​">
  <a:themeElements>
    <a:clrScheme name="金色渐变3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D9A96A"/>
      </a:accent1>
      <a:accent2>
        <a:srgbClr val="F4DEBE"/>
      </a:accent2>
      <a:accent3>
        <a:srgbClr val="F5E3C9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p4llou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1338</Words>
  <Application>Microsoft Office PowerPoint</Application>
  <PresentationFormat>全屏显示(16:9)</PresentationFormat>
  <Paragraphs>156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幼圆</vt:lpstr>
      <vt:lpstr>Arial</vt:lpstr>
      <vt:lpstr>Calibri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33780</dc:title>
  <dc:creator>Administrator</dc:creator>
  <cp:lastModifiedBy>Michael Shen(沈中涛)</cp:lastModifiedBy>
  <cp:revision>690</cp:revision>
  <dcterms:created xsi:type="dcterms:W3CDTF">2014-09-01T14:19:00Z</dcterms:created>
  <dcterms:modified xsi:type="dcterms:W3CDTF">2020-10-15T05:27:56Z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